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0"/>
  </p:notesMasterIdLst>
  <p:handoutMasterIdLst>
    <p:handoutMasterId r:id="rId21"/>
  </p:handoutMasterIdLst>
  <p:sldIdLst>
    <p:sldId id="268" r:id="rId3"/>
    <p:sldId id="269" r:id="rId4"/>
    <p:sldId id="270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Capstone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Jane Whelan and Christopher </a:t>
            </a:r>
            <a:r>
              <a:rPr lang="en-US" dirty="0" err="1" smtClean="0"/>
              <a:t>Iwen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Nassau residence Expenses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234" y="3663666"/>
            <a:ext cx="11727766" cy="279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7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MDF Expenses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016" y="3277772"/>
            <a:ext cx="10658784" cy="27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Outside work expenses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62" y="3713871"/>
            <a:ext cx="11001538" cy="18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Expenses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286" y="4009292"/>
            <a:ext cx="10689514" cy="19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4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Grand Total…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b="8633"/>
          <a:stretch>
            <a:fillRect/>
          </a:stretch>
        </p:blipFill>
        <p:spPr>
          <a:xfrm>
            <a:off x="185516" y="5047737"/>
            <a:ext cx="1609123" cy="1810263"/>
          </a:xfrm>
        </p:spPr>
      </p:pic>
      <p:sp>
        <p:nvSpPr>
          <p:cNvPr id="7" name="Rectangle 6"/>
          <p:cNvSpPr/>
          <p:nvPr/>
        </p:nvSpPr>
        <p:spPr>
          <a:xfrm>
            <a:off x="4248443" y="3799897"/>
            <a:ext cx="82108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$1,403,448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99" y="4514772"/>
            <a:ext cx="2267230" cy="2343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4210">
            <a:off x="260454" y="855612"/>
            <a:ext cx="4250120" cy="34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0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8634" y="1676401"/>
            <a:ext cx="9975166" cy="4794120"/>
          </a:xfrm>
        </p:spPr>
        <p:txBody>
          <a:bodyPr/>
          <a:lstStyle/>
          <a:p>
            <a:r>
              <a:rPr lang="en-US" sz="2000" dirty="0"/>
              <a:t>setup access control lists on every Layer 3 device </a:t>
            </a:r>
            <a:r>
              <a:rPr lang="en-US" sz="1600" dirty="0"/>
              <a:t>(</a:t>
            </a:r>
            <a:r>
              <a:rPr lang="en-US" sz="1600" dirty="0" smtClean="0"/>
              <a:t>blocking connections from </a:t>
            </a:r>
            <a:r>
              <a:rPr lang="en-US" sz="1600" dirty="0"/>
              <a:t>outside the </a:t>
            </a:r>
            <a:r>
              <a:rPr lang="en-US" sz="1600" dirty="0" smtClean="0"/>
              <a:t>network)</a:t>
            </a:r>
          </a:p>
          <a:p>
            <a:r>
              <a:rPr lang="en-US" sz="2000" dirty="0"/>
              <a:t>Using ACL’s to turn off all unused </a:t>
            </a:r>
            <a:r>
              <a:rPr lang="en-US" sz="2000" dirty="0" smtClean="0"/>
              <a:t>ports </a:t>
            </a:r>
            <a:r>
              <a:rPr lang="en-US" sz="1600" dirty="0" smtClean="0"/>
              <a:t>(</a:t>
            </a:r>
            <a:r>
              <a:rPr lang="en-US" sz="1600" dirty="0"/>
              <a:t>prevent intruders from exploiting a </a:t>
            </a:r>
            <a:r>
              <a:rPr lang="en-US" sz="1600" dirty="0" smtClean="0"/>
              <a:t>service)</a:t>
            </a:r>
          </a:p>
          <a:p>
            <a:r>
              <a:rPr lang="en-US" sz="2000" dirty="0"/>
              <a:t>Separate OSPF areas for the DMZ and each </a:t>
            </a:r>
            <a:r>
              <a:rPr lang="en-US" sz="2000" dirty="0" smtClean="0"/>
              <a:t>building</a:t>
            </a:r>
          </a:p>
          <a:p>
            <a:r>
              <a:rPr lang="en-US" sz="2000" dirty="0"/>
              <a:t>network DHCP server, private DNS server, and Database </a:t>
            </a:r>
            <a:r>
              <a:rPr lang="en-US" sz="2000" dirty="0" smtClean="0"/>
              <a:t>server</a:t>
            </a:r>
          </a:p>
          <a:p>
            <a:r>
              <a:rPr lang="en-US" sz="2000" dirty="0"/>
              <a:t>passwords are required to be at least 10 characters in length and include at least one uppercase, one lowercase, one number, and one special </a:t>
            </a:r>
            <a:r>
              <a:rPr lang="en-US" sz="2000" dirty="0" smtClean="0"/>
              <a:t>character</a:t>
            </a:r>
          </a:p>
          <a:p>
            <a:r>
              <a:rPr lang="en-US" sz="2000" dirty="0"/>
              <a:t>will be required to change their passwords every 60 </a:t>
            </a:r>
            <a:r>
              <a:rPr lang="en-US" sz="2000" dirty="0" smtClean="0"/>
              <a:t>days</a:t>
            </a:r>
          </a:p>
          <a:p>
            <a:r>
              <a:rPr lang="en-US" sz="2000" dirty="0"/>
              <a:t>Gateway will be setup to drop or deny all </a:t>
            </a:r>
            <a:r>
              <a:rPr lang="en-US" sz="2000" dirty="0" smtClean="0"/>
              <a:t>pings</a:t>
            </a:r>
          </a:p>
          <a:p>
            <a:r>
              <a:rPr lang="en-US" sz="2000" dirty="0"/>
              <a:t>will be using Port Address Translation on our edge router to hide the actual IP addresses on our network</a:t>
            </a: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3462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0837" y="1842869"/>
            <a:ext cx="9932963" cy="4627652"/>
          </a:xfrm>
        </p:spPr>
        <p:txBody>
          <a:bodyPr>
            <a:normAutofit/>
          </a:bodyPr>
          <a:lstStyle/>
          <a:p>
            <a:r>
              <a:rPr lang="en-US" sz="2000" dirty="0"/>
              <a:t>Each 3750 switch will be setup to act as a router on a stick and will also be preforming </a:t>
            </a:r>
            <a:r>
              <a:rPr lang="en-US" sz="2000" dirty="0" smtClean="0"/>
              <a:t>PAT</a:t>
            </a:r>
          </a:p>
          <a:p>
            <a:r>
              <a:rPr lang="en-US" sz="2000" dirty="0"/>
              <a:t>We will have a total of 70 VLANS. Each 2960 switch will have its own VLAN setup to prevent devices connected to other switches from being able to directly communicate with computers that it </a:t>
            </a:r>
            <a:r>
              <a:rPr lang="en-US" sz="2000" dirty="0" smtClean="0"/>
              <a:t>shouldn’t</a:t>
            </a:r>
          </a:p>
          <a:p>
            <a:r>
              <a:rPr lang="en-US" sz="2000" dirty="0"/>
              <a:t>Each buildings switch will be cross connected for </a:t>
            </a:r>
            <a:r>
              <a:rPr lang="en-US" sz="2000" dirty="0" smtClean="0"/>
              <a:t>redundancy</a:t>
            </a:r>
          </a:p>
          <a:p>
            <a:r>
              <a:rPr lang="en-US" sz="2000" dirty="0"/>
              <a:t>Our campus wide Wi-Fi will have two </a:t>
            </a:r>
            <a:r>
              <a:rPr lang="en-US" sz="2000" dirty="0" smtClean="0"/>
              <a:t>SSID’s</a:t>
            </a:r>
          </a:p>
          <a:p>
            <a:r>
              <a:rPr lang="en-US" sz="2000" dirty="0"/>
              <a:t>Connection </a:t>
            </a:r>
            <a:r>
              <a:rPr lang="en-US" sz="2000" dirty="0" smtClean="0"/>
              <a:t>to network </a:t>
            </a:r>
            <a:r>
              <a:rPr lang="en-US" sz="2000" dirty="0"/>
              <a:t>will require a </a:t>
            </a:r>
            <a:r>
              <a:rPr lang="en-US" sz="2000" dirty="0" smtClean="0"/>
              <a:t>username </a:t>
            </a:r>
            <a:r>
              <a:rPr lang="en-US" sz="2000" dirty="0"/>
              <a:t>and password that is </a:t>
            </a:r>
            <a:r>
              <a:rPr lang="en-US" sz="2000" dirty="0" smtClean="0"/>
              <a:t>unique and </a:t>
            </a:r>
            <a:r>
              <a:rPr lang="en-US" sz="2000" dirty="0"/>
              <a:t>are only given to students and </a:t>
            </a:r>
            <a:r>
              <a:rPr lang="en-US" sz="2000" dirty="0" smtClean="0"/>
              <a:t>faculty</a:t>
            </a:r>
          </a:p>
          <a:p>
            <a:r>
              <a:rPr lang="en-US" sz="2000" dirty="0" smtClean="0"/>
              <a:t>Physical </a:t>
            </a:r>
            <a:r>
              <a:rPr lang="en-US" sz="2000" dirty="0"/>
              <a:t>security we will have cameras on each floor monitoring entrances, exits, hallways, and stairwells. </a:t>
            </a:r>
            <a:r>
              <a:rPr lang="en-US" sz="2000" dirty="0"/>
              <a:t>S</a:t>
            </a:r>
            <a:r>
              <a:rPr lang="en-US" sz="2000" dirty="0" smtClean="0"/>
              <a:t>tudents </a:t>
            </a:r>
            <a:r>
              <a:rPr lang="en-US" sz="2000" dirty="0"/>
              <a:t>and faculty will be required to carry photo id badges with </a:t>
            </a:r>
            <a:r>
              <a:rPr lang="en-US" sz="2000" dirty="0" err="1"/>
              <a:t>rfid</a:t>
            </a:r>
            <a:r>
              <a:rPr lang="en-US" sz="2000" dirty="0"/>
              <a:t> chips to gain access to buildings. The lobby of each building will have a security guard to monitor camera footage, and prevent tampering with devices.</a:t>
            </a:r>
          </a:p>
          <a:p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7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356340" y="-1629957"/>
            <a:ext cx="6288258" cy="11000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9650" y="0"/>
            <a:ext cx="320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Topology</a:t>
            </a:r>
            <a:endParaRPr lang="en-US" sz="5400" u="sng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9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for proposal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Connect 1050 users and be scalable to accommodate up to 1365 users</a:t>
            </a:r>
          </a:p>
          <a:p>
            <a:r>
              <a:rPr lang="en-US" dirty="0" smtClean="0"/>
              <a:t>Stay competitive</a:t>
            </a:r>
          </a:p>
          <a:p>
            <a:r>
              <a:rPr lang="en-US" dirty="0" smtClean="0"/>
              <a:t>Convenience for students and faculty</a:t>
            </a:r>
          </a:p>
          <a:p>
            <a:r>
              <a:rPr lang="en-US" dirty="0" smtClean="0"/>
              <a:t>Collaboration tools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Customer Constraints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Limited space</a:t>
            </a:r>
          </a:p>
          <a:p>
            <a:r>
              <a:rPr lang="en-US" dirty="0" smtClean="0"/>
              <a:t>Building codes, inspections, and laws</a:t>
            </a:r>
          </a:p>
          <a:p>
            <a:r>
              <a:rPr lang="en-US" dirty="0" smtClean="0"/>
              <a:t>Budget of 2 million dollars</a:t>
            </a:r>
          </a:p>
          <a:p>
            <a:r>
              <a:rPr lang="en-US" dirty="0" smtClean="0"/>
              <a:t>Inconvenience to students and faculty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for proposal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Redundancy without loops</a:t>
            </a:r>
          </a:p>
          <a:p>
            <a:r>
              <a:rPr lang="en-US" dirty="0" smtClean="0"/>
              <a:t>Small failure domains</a:t>
            </a:r>
          </a:p>
          <a:p>
            <a:r>
              <a:rPr lang="en-US" dirty="0"/>
              <a:t>Equipment </a:t>
            </a:r>
            <a:r>
              <a:rPr lang="en-US" dirty="0" smtClean="0"/>
              <a:t>able </a:t>
            </a:r>
            <a:r>
              <a:rPr lang="en-US" dirty="0"/>
              <a:t>to handle </a:t>
            </a:r>
            <a:r>
              <a:rPr lang="en-US" dirty="0" smtClean="0"/>
              <a:t>the combined bandwidth of all connections</a:t>
            </a:r>
          </a:p>
          <a:p>
            <a:pPr lvl="0"/>
            <a:r>
              <a:rPr lang="en-US" dirty="0"/>
              <a:t>Set up a central location for administration</a:t>
            </a:r>
          </a:p>
          <a:p>
            <a:pPr lvl="0"/>
            <a:r>
              <a:rPr lang="en-US" dirty="0"/>
              <a:t>Security (security badges, pin numbers, cameras)</a:t>
            </a:r>
          </a:p>
          <a:p>
            <a:r>
              <a:rPr lang="en-US" dirty="0"/>
              <a:t> </a:t>
            </a:r>
            <a:r>
              <a:rPr lang="en-US" dirty="0" smtClean="0"/>
              <a:t>Scalability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Technical Constraints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Space for equipment to have a secure room in each building, and room to run the wires through the </a:t>
            </a:r>
            <a:r>
              <a:rPr lang="en-US" dirty="0" smtClean="0"/>
              <a:t>ceiling</a:t>
            </a:r>
          </a:p>
          <a:p>
            <a:r>
              <a:rPr lang="en-US" dirty="0"/>
              <a:t>Security: security badges, pin numbers, cameras, passwords, sticky mac, </a:t>
            </a:r>
            <a:r>
              <a:rPr lang="en-US" dirty="0" err="1"/>
              <a:t>bdpu</a:t>
            </a:r>
            <a:r>
              <a:rPr lang="en-US" dirty="0"/>
              <a:t> guard, </a:t>
            </a:r>
            <a:r>
              <a:rPr lang="en-US" dirty="0" smtClean="0"/>
              <a:t>firewalls</a:t>
            </a:r>
          </a:p>
          <a:p>
            <a:r>
              <a:rPr lang="en-US" dirty="0" smtClean="0"/>
              <a:t>Server room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and administration 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Cloud storage for the student and </a:t>
            </a:r>
            <a:r>
              <a:rPr lang="en-US" dirty="0" smtClean="0"/>
              <a:t>faculty</a:t>
            </a:r>
            <a:r>
              <a:rPr lang="en-US" dirty="0"/>
              <a:t> </a:t>
            </a:r>
          </a:p>
          <a:p>
            <a:pPr lvl="0"/>
            <a:r>
              <a:rPr lang="en-US" dirty="0"/>
              <a:t>Printing services at each of the </a:t>
            </a:r>
            <a:r>
              <a:rPr lang="en-US" dirty="0" smtClean="0"/>
              <a:t>buildings</a:t>
            </a:r>
            <a:endParaRPr lang="en-US" dirty="0"/>
          </a:p>
          <a:p>
            <a:pPr lvl="0"/>
            <a:r>
              <a:rPr lang="en-US" dirty="0"/>
              <a:t>Email server and accounts for each student and faculty </a:t>
            </a:r>
            <a:r>
              <a:rPr lang="en-US" dirty="0" smtClean="0"/>
              <a:t>member</a:t>
            </a:r>
            <a:endParaRPr lang="en-US" dirty="0"/>
          </a:p>
          <a:p>
            <a:pPr lvl="0"/>
            <a:r>
              <a:rPr lang="en-US" dirty="0"/>
              <a:t>Wi-Fi in the lobby of each building and in the class rooms for the convenience students, professors, and </a:t>
            </a:r>
            <a:r>
              <a:rPr lang="en-US" dirty="0" smtClean="0"/>
              <a:t>visitors</a:t>
            </a:r>
            <a:endParaRPr lang="en-US" dirty="0"/>
          </a:p>
          <a:p>
            <a:pPr lvl="0"/>
            <a:r>
              <a:rPr lang="en-US" dirty="0"/>
              <a:t>DHCP services set up in Horton Hall to give out </a:t>
            </a:r>
            <a:r>
              <a:rPr lang="en-US" dirty="0" err="1"/>
              <a:t>ip</a:t>
            </a:r>
            <a:r>
              <a:rPr lang="en-US" dirty="0"/>
              <a:t> addresses to everyone on the </a:t>
            </a:r>
            <a:r>
              <a:rPr lang="en-US" dirty="0" smtClean="0"/>
              <a:t>intranet</a:t>
            </a:r>
            <a:endParaRPr lang="en-US" dirty="0"/>
          </a:p>
          <a:p>
            <a:r>
              <a:rPr lang="en-US" dirty="0"/>
              <a:t> DNS setup so that network users can get to webpages using a </a:t>
            </a:r>
            <a:r>
              <a:rPr lang="en-US" dirty="0" err="1" smtClean="0"/>
              <a:t>url</a:t>
            </a:r>
            <a:endParaRPr lang="en-US" dirty="0" smtClean="0"/>
          </a:p>
          <a:p>
            <a:r>
              <a:rPr lang="en-US" dirty="0"/>
              <a:t>NAT overload to facilitate connection of all these users to the internet with a limited number of public </a:t>
            </a:r>
            <a:r>
              <a:rPr lang="en-US" dirty="0" err="1"/>
              <a:t>ip</a:t>
            </a:r>
            <a:r>
              <a:rPr lang="en-US" dirty="0"/>
              <a:t> addresses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Horton Hall Topology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013" y="1782276"/>
            <a:ext cx="8003565" cy="50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Laffin</a:t>
            </a:r>
            <a:r>
              <a:rPr lang="en-US" dirty="0" smtClean="0"/>
              <a:t> hall topology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93" y="1558539"/>
            <a:ext cx="7378081" cy="52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Nassau Residence topology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61" y="1812352"/>
            <a:ext cx="6527408" cy="504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3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Hortal</a:t>
            </a:r>
            <a:r>
              <a:rPr lang="en-US" dirty="0" smtClean="0"/>
              <a:t> hall expenses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765" y="3491132"/>
            <a:ext cx="11407235" cy="29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Laffin</a:t>
            </a:r>
            <a:r>
              <a:rPr lang="en-US" dirty="0" smtClean="0"/>
              <a:t> hall expenses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820" y="3179298"/>
            <a:ext cx="104759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0</TotalTime>
  <Words>455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Adobe Gothic Std B</vt:lpstr>
      <vt:lpstr>Arial</vt:lpstr>
      <vt:lpstr>Calibri</vt:lpstr>
      <vt:lpstr>Wireframe Building 16x9</vt:lpstr>
      <vt:lpstr>Capstone Project</vt:lpstr>
      <vt:lpstr>Request for proposal</vt:lpstr>
      <vt:lpstr>Request for proposal</vt:lpstr>
      <vt:lpstr>User and administration applications</vt:lpstr>
      <vt:lpstr>Horton Hall Topology</vt:lpstr>
      <vt:lpstr>Laffin hall topology</vt:lpstr>
      <vt:lpstr>Nassau Residence topology</vt:lpstr>
      <vt:lpstr>Hortal hall expenses</vt:lpstr>
      <vt:lpstr>Laffin hall expenses</vt:lpstr>
      <vt:lpstr>Nassau residence Expenses </vt:lpstr>
      <vt:lpstr>MDF Expenses</vt:lpstr>
      <vt:lpstr>Outside work expenses </vt:lpstr>
      <vt:lpstr>Security Expenses </vt:lpstr>
      <vt:lpstr>Grand Total…</vt:lpstr>
      <vt:lpstr>Security</vt:lpstr>
      <vt:lpstr>Security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2016-04-12T19:15:33Z</dcterms:created>
  <dcterms:modified xsi:type="dcterms:W3CDTF">2016-04-16T00:24:50Z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